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2" r:id="rId6"/>
    <p:sldId id="263" r:id="rId7"/>
    <p:sldId id="267" r:id="rId8"/>
    <p:sldId id="266" r:id="rId9"/>
    <p:sldId id="268" r:id="rId10"/>
    <p:sldId id="258" r:id="rId11"/>
    <p:sldId id="259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756F2-01E8-4076-96D9-C04FE5F6B9C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547CA-9DBD-4832-ACED-0F8E68A51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867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545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87664a208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87664a208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621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80cb239799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80cb239799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404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48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0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387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13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27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256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41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141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noFill/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21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0" name="Google Shape;180;p21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9568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102400" y="-102000"/>
            <a:ext cx="6185200" cy="7036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980400" y="965433"/>
            <a:ext cx="4322000" cy="5261200"/>
          </a:xfrm>
          <a:prstGeom prst="round1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7"/>
          <p:cNvSpPr txBox="1"/>
          <p:nvPr/>
        </p:nvSpPr>
        <p:spPr>
          <a:xfrm>
            <a:off x="1000000" y="956233"/>
            <a:ext cx="4302400" cy="52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7878667" y="799965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2"/>
          </p:nvPr>
        </p:nvSpPr>
        <p:spPr>
          <a:xfrm>
            <a:off x="7878667" y="13804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7878667" y="2704699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4"/>
          </p:nvPr>
        </p:nvSpPr>
        <p:spPr>
          <a:xfrm>
            <a:off x="7878667" y="32600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7878667" y="4609432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6"/>
          </p:nvPr>
        </p:nvSpPr>
        <p:spPr>
          <a:xfrm>
            <a:off x="7878667" y="51396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1109200" y="956233"/>
            <a:ext cx="4193200" cy="52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530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62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74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0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2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9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75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1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5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53900-797A-4FCD-B0C5-B1525FEDE4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0CD270-C0B2-4F5C-97B0-7B61A204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10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limde.com/es-esti-zerttegen-falimdar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limde.com/erte-jastafi-balani-kn-tertibin-dris-jimdastiru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limde.com/auipti-jkterdi-klassifikaciyasi.html" TargetMode="External"/><Relationship Id="rId2" Type="http://schemas.openxmlformats.org/officeDocument/2006/relationships/hyperlink" Target="https://melimde.com/ata-analarfa-arnalfan-erejel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limde.com/tanimate-komponenti-tanimate-animaciya-av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solidFill>
                  <a:srgbClr val="FF0000"/>
                </a:solidFill>
              </a:rPr>
              <a:t>Психологиялық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кеңес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берудегі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психоаналитикалық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дәстүр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err="1" smtClean="0">
                <a:solidFill>
                  <a:srgbClr val="FF0000"/>
                </a:solidFill>
              </a:rPr>
              <a:t>З.Фрейд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бойынша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тұлғаның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құрылымы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Лекция-5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89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Психодинамикалық</a:t>
            </a:r>
            <a:r>
              <a:rPr lang="ru-RU" sz="2400" b="1" dirty="0">
                <a:solidFill>
                  <a:srgbClr val="FF0000"/>
                </a:solidFill>
              </a:rPr>
              <a:t> теория </a:t>
            </a:r>
            <a:r>
              <a:rPr lang="ru-RU" sz="2400" b="1" dirty="0" err="1">
                <a:solidFill>
                  <a:srgbClr val="FF0000"/>
                </a:solidFill>
              </a:rPr>
              <a:t>негізінде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жұмыс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жасайтын</a:t>
            </a:r>
            <a:r>
              <a:rPr lang="ru-RU" sz="2400" b="1" dirty="0">
                <a:solidFill>
                  <a:srgbClr val="FF0000"/>
                </a:solidFill>
              </a:rPr>
              <a:t> психолог интервью </a:t>
            </a:r>
            <a:r>
              <a:rPr lang="ru-RU" sz="2400" b="1" dirty="0" err="1">
                <a:solidFill>
                  <a:srgbClr val="FF0000"/>
                </a:solidFill>
              </a:rPr>
              <a:t>процесінде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төмендегі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тәсілдерді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пайдаланады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</a:t>
            </a:r>
            <a:r>
              <a:rPr lang="ru-RU" b="1" dirty="0"/>
              <a:t>) </a:t>
            </a:r>
            <a:r>
              <a:rPr lang="ru-RU" b="1" dirty="0" err="1"/>
              <a:t>күнделікті</a:t>
            </a:r>
            <a:r>
              <a:rPr lang="ru-RU" b="1" dirty="0"/>
              <a:t> </a:t>
            </a:r>
            <a:r>
              <a:rPr lang="ru-RU" b="1" dirty="0" err="1"/>
              <a:t>белгілерді</a:t>
            </a:r>
            <a:r>
              <a:rPr lang="ru-RU" b="1" dirty="0"/>
              <a:t> </a:t>
            </a:r>
            <a:r>
              <a:rPr lang="ru-RU" b="1" dirty="0" err="1"/>
              <a:t>талдау</a:t>
            </a:r>
            <a:r>
              <a:rPr lang="ru-RU" b="1" dirty="0"/>
              <a:t>, </a:t>
            </a:r>
            <a:r>
              <a:rPr lang="ru-RU" b="1" dirty="0" err="1"/>
              <a:t>мысалы</a:t>
            </a:r>
            <a:r>
              <a:rPr lang="ru-RU" b="1" dirty="0"/>
              <a:t>, </a:t>
            </a:r>
            <a:r>
              <a:rPr lang="ru-RU" b="1" dirty="0" err="1"/>
              <a:t>берілген</a:t>
            </a:r>
            <a:r>
              <a:rPr lang="ru-RU" b="1" dirty="0"/>
              <a:t> </a:t>
            </a:r>
            <a:r>
              <a:rPr lang="ru-RU" b="1" dirty="0" err="1"/>
              <a:t>сөйлемдерге</a:t>
            </a:r>
            <a:r>
              <a:rPr lang="ru-RU" b="1" dirty="0"/>
              <a:t> </a:t>
            </a:r>
            <a:r>
              <a:rPr lang="ru-RU" b="1" dirty="0" err="1"/>
              <a:t>клиенттің</a:t>
            </a:r>
            <a:r>
              <a:rPr lang="ru-RU" b="1" dirty="0"/>
              <a:t> </a:t>
            </a:r>
            <a:r>
              <a:rPr lang="ru-RU" b="1" dirty="0" err="1">
                <a:solidFill>
                  <a:srgbClr val="FF0000"/>
                </a:solidFill>
                <a:hlinkClick r:id="rId2"/>
              </a:rPr>
              <a:t>бағдарланған</a:t>
            </a:r>
            <a:r>
              <a:rPr lang="ru-RU" b="1" dirty="0">
                <a:solidFill>
                  <a:srgbClr val="FF0000"/>
                </a:solidFill>
                <a:hlinkClick r:id="rId2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hlinkClick r:id="rId2"/>
              </a:rPr>
              <a:t>ассоциациялар</a:t>
            </a:r>
            <a:r>
              <a:rPr lang="ru-RU" b="1" dirty="0" err="1" smtClean="0">
                <a:solidFill>
                  <a:srgbClr val="FF0000"/>
                </a:solidFill>
              </a:rPr>
              <a:t>ы</a:t>
            </a:r>
            <a:r>
              <a:rPr lang="ru-RU" b="1" dirty="0" smtClean="0">
                <a:solidFill>
                  <a:srgbClr val="FF0000"/>
                </a:solidFill>
              </a:rPr>
              <a:t>;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/>
              <a:t>2) «</a:t>
            </a:r>
            <a:r>
              <a:rPr lang="ru-RU" b="1" dirty="0" err="1"/>
              <a:t>Фрейдтік</a:t>
            </a:r>
            <a:r>
              <a:rPr lang="ru-RU" b="1" dirty="0"/>
              <a:t> </a:t>
            </a:r>
            <a:r>
              <a:rPr lang="ru-RU" b="1" dirty="0" err="1"/>
              <a:t>қателік</a:t>
            </a:r>
            <a:r>
              <a:rPr lang="ru-RU" b="1" dirty="0"/>
              <a:t>»- </a:t>
            </a:r>
            <a:r>
              <a:rPr lang="ru-RU" b="1" dirty="0" err="1"/>
              <a:t>клиенттің</a:t>
            </a:r>
            <a:r>
              <a:rPr lang="ru-RU" b="1" dirty="0"/>
              <a:t> </a:t>
            </a:r>
            <a:r>
              <a:rPr lang="ru-RU" b="1" dirty="0" err="1"/>
              <a:t>бейсаналылық</a:t>
            </a:r>
            <a:r>
              <a:rPr lang="ru-RU" b="1" dirty="0"/>
              <a:t> </a:t>
            </a:r>
            <a:r>
              <a:rPr lang="ru-RU" b="1" dirty="0" err="1"/>
              <a:t>сезімдерін</a:t>
            </a:r>
            <a:r>
              <a:rPr lang="ru-RU" b="1" dirty="0"/>
              <a:t> </a:t>
            </a:r>
            <a:r>
              <a:rPr lang="ru-RU" b="1" dirty="0" err="1"/>
              <a:t>айтқанда</a:t>
            </a:r>
            <a:r>
              <a:rPr lang="ru-RU" b="1" dirty="0"/>
              <a:t> </a:t>
            </a:r>
            <a:r>
              <a:rPr lang="ru-RU" b="1" dirty="0" err="1"/>
              <a:t>кемшіліктер</a:t>
            </a:r>
            <a:r>
              <a:rPr lang="ru-RU" b="1" dirty="0"/>
              <a:t>, </a:t>
            </a:r>
            <a:r>
              <a:rPr lang="ru-RU" b="1" dirty="0" err="1"/>
              <a:t>сынықтар</a:t>
            </a:r>
            <a:r>
              <a:rPr lang="ru-RU" b="1" dirty="0"/>
              <a:t>. </a:t>
            </a:r>
            <a:r>
              <a:rPr lang="ru-RU" b="1" dirty="0" err="1"/>
              <a:t>Еркін</a:t>
            </a:r>
            <a:r>
              <a:rPr lang="ru-RU" b="1" dirty="0"/>
              <a:t> </a:t>
            </a:r>
            <a:r>
              <a:rPr lang="ru-RU" b="1" dirty="0" err="1"/>
              <a:t>ассоциациялар</a:t>
            </a:r>
            <a:r>
              <a:rPr lang="ru-RU" b="1" dirty="0"/>
              <a:t> осы </a:t>
            </a:r>
            <a:r>
              <a:rPr lang="ru-RU" b="1" dirty="0" err="1"/>
              <a:t>қателіктердің</a:t>
            </a:r>
            <a:r>
              <a:rPr lang="ru-RU" b="1" dirty="0"/>
              <a:t> </a:t>
            </a:r>
            <a:r>
              <a:rPr lang="ru-RU" b="1" dirty="0" err="1"/>
              <a:t>мазмұнын</a:t>
            </a:r>
            <a:r>
              <a:rPr lang="ru-RU" b="1" dirty="0"/>
              <a:t> </a:t>
            </a:r>
            <a:r>
              <a:rPr lang="ru-RU" b="1" dirty="0" err="1"/>
              <a:t>түсіну</a:t>
            </a:r>
            <a:r>
              <a:rPr lang="ru-RU" b="1" dirty="0"/>
              <a:t> </a:t>
            </a:r>
            <a:r>
              <a:rPr lang="ru-RU" b="1" dirty="0" err="1"/>
              <a:t>тәсілі</a:t>
            </a:r>
            <a:r>
              <a:rPr lang="ru-RU" b="1" dirty="0"/>
              <a:t> </a:t>
            </a:r>
            <a:r>
              <a:rPr lang="ru-RU" b="1" dirty="0" err="1"/>
              <a:t>болып</a:t>
            </a:r>
            <a:r>
              <a:rPr lang="ru-RU" b="1" dirty="0"/>
              <a:t> </a:t>
            </a:r>
            <a:r>
              <a:rPr lang="ru-RU" b="1" dirty="0" err="1"/>
              <a:t>табылады</a:t>
            </a:r>
            <a:r>
              <a:rPr lang="ru-RU" b="1" dirty="0"/>
              <a:t>;</a:t>
            </a:r>
          </a:p>
          <a:p>
            <a:r>
              <a:rPr lang="ru-RU" b="1" dirty="0"/>
              <a:t>3) </a:t>
            </a:r>
            <a:r>
              <a:rPr lang="ru-RU" b="1" dirty="0" err="1"/>
              <a:t>Түс</a:t>
            </a:r>
            <a:r>
              <a:rPr lang="ru-RU" b="1" dirty="0"/>
              <a:t> </a:t>
            </a:r>
            <a:r>
              <a:rPr lang="ru-RU" b="1" dirty="0" err="1"/>
              <a:t>мазмұны</a:t>
            </a:r>
            <a:r>
              <a:rPr lang="ru-RU" b="1" dirty="0"/>
              <a:t> </a:t>
            </a:r>
            <a:r>
              <a:rPr lang="ru-RU" b="1" dirty="0" err="1"/>
              <a:t>бойынша</a:t>
            </a:r>
            <a:r>
              <a:rPr lang="ru-RU" b="1" dirty="0"/>
              <a:t> </a:t>
            </a:r>
            <a:r>
              <a:rPr lang="ru-RU" b="1" dirty="0" err="1"/>
              <a:t>еркін</a:t>
            </a:r>
            <a:r>
              <a:rPr lang="ru-RU" b="1" dirty="0"/>
              <a:t> </a:t>
            </a:r>
            <a:r>
              <a:rPr lang="ru-RU" b="1" dirty="0" err="1"/>
              <a:t>ассоциациялар</a:t>
            </a:r>
            <a:r>
              <a:rPr lang="ru-RU" b="1" dirty="0"/>
              <a:t> </a:t>
            </a:r>
            <a:r>
              <a:rPr lang="ru-RU" b="1" dirty="0" err="1"/>
              <a:t>ағымы</a:t>
            </a:r>
            <a:r>
              <a:rPr lang="ru-RU" b="1" dirty="0"/>
              <a:t> </a:t>
            </a:r>
            <a:r>
              <a:rPr lang="ru-RU" b="1" dirty="0" err="1"/>
              <a:t>арқылы</a:t>
            </a:r>
            <a:r>
              <a:rPr lang="ru-RU" b="1" dirty="0"/>
              <a:t> </a:t>
            </a:r>
            <a:r>
              <a:rPr lang="ru-RU" b="1" dirty="0" err="1"/>
              <a:t>түс</a:t>
            </a:r>
            <a:r>
              <a:rPr lang="ru-RU" b="1" dirty="0"/>
              <a:t> </a:t>
            </a:r>
            <a:r>
              <a:rPr lang="ru-RU" b="1" dirty="0" err="1"/>
              <a:t>көруді</a:t>
            </a:r>
            <a:r>
              <a:rPr lang="ru-RU" b="1" dirty="0"/>
              <a:t> </a:t>
            </a:r>
            <a:r>
              <a:rPr lang="ru-RU" b="1" dirty="0" err="1"/>
              <a:t>талдау</a:t>
            </a:r>
            <a:r>
              <a:rPr lang="ru-RU" b="1" dirty="0"/>
              <a:t>;</a:t>
            </a:r>
          </a:p>
          <a:p>
            <a:r>
              <a:rPr lang="ru-RU" b="1" dirty="0"/>
              <a:t>4) </a:t>
            </a:r>
            <a:r>
              <a:rPr lang="ru-RU" b="1" dirty="0" err="1"/>
              <a:t>Қарсыласуды</a:t>
            </a:r>
            <a:r>
              <a:rPr lang="ru-RU" b="1" dirty="0"/>
              <a:t> </a:t>
            </a:r>
            <a:r>
              <a:rPr lang="ru-RU" b="1" dirty="0" err="1"/>
              <a:t>талдау</a:t>
            </a:r>
            <a:r>
              <a:rPr lang="ru-RU" b="1" dirty="0"/>
              <a:t> </a:t>
            </a:r>
            <a:r>
              <a:rPr lang="ru-RU" b="1" dirty="0" err="1"/>
              <a:t>ығысу</a:t>
            </a:r>
            <a:r>
              <a:rPr lang="ru-RU" b="1" dirty="0"/>
              <a:t> </a:t>
            </a:r>
            <a:r>
              <a:rPr lang="ru-RU" b="1" dirty="0" err="1"/>
              <a:t>механизмдерінің</a:t>
            </a:r>
            <a:r>
              <a:rPr lang="ru-RU" b="1" dirty="0"/>
              <a:t> </a:t>
            </a:r>
            <a:r>
              <a:rPr lang="ru-RU" b="1" dirty="0" err="1"/>
              <a:t>көрініс</a:t>
            </a:r>
            <a:r>
              <a:rPr lang="ru-RU" b="1" dirty="0"/>
              <a:t> </a:t>
            </a:r>
            <a:r>
              <a:rPr lang="ru-RU" b="1" dirty="0" err="1"/>
              <a:t>берулері</a:t>
            </a:r>
            <a:r>
              <a:rPr lang="ru-RU" b="1" dirty="0"/>
              <a:t> </a:t>
            </a:r>
            <a:r>
              <a:rPr lang="ru-RU" b="1" dirty="0" err="1"/>
              <a:t>ретінде</a:t>
            </a:r>
            <a:r>
              <a:rPr lang="ru-RU" b="1" dirty="0"/>
              <a:t> </a:t>
            </a:r>
            <a:r>
              <a:rPr lang="ru-RU" b="1" dirty="0" err="1"/>
              <a:t>алға</a:t>
            </a:r>
            <a:r>
              <a:rPr lang="ru-RU" b="1" dirty="0"/>
              <a:t> </a:t>
            </a:r>
            <a:r>
              <a:rPr lang="ru-RU" b="1" dirty="0" err="1"/>
              <a:t>шығады</a:t>
            </a:r>
            <a:r>
              <a:rPr lang="ru-RU" b="1" dirty="0"/>
              <a:t>. Клиентке </a:t>
            </a:r>
            <a:r>
              <a:rPr lang="ru-RU" b="1" dirty="0" err="1"/>
              <a:t>қатысты</a:t>
            </a:r>
            <a:r>
              <a:rPr lang="ru-RU" b="1" dirty="0"/>
              <a:t> </a:t>
            </a:r>
            <a:r>
              <a:rPr lang="ru-RU" b="1" dirty="0" err="1"/>
              <a:t>өз</a:t>
            </a:r>
            <a:r>
              <a:rPr lang="ru-RU" b="1" dirty="0"/>
              <a:t> </a:t>
            </a:r>
            <a:r>
              <a:rPr lang="ru-RU" b="1" dirty="0" err="1"/>
              <a:t>сезімдерін</a:t>
            </a:r>
            <a:r>
              <a:rPr lang="ru-RU" b="1" dirty="0"/>
              <a:t> </a:t>
            </a:r>
            <a:r>
              <a:rPr lang="ru-RU" b="1" dirty="0" err="1"/>
              <a:t>түсіну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сезімдерін</a:t>
            </a:r>
            <a:r>
              <a:rPr lang="ru-RU" b="1" dirty="0"/>
              <a:t> </a:t>
            </a:r>
            <a:r>
              <a:rPr lang="ru-RU" b="1" dirty="0" err="1"/>
              <a:t>түсіну</a:t>
            </a:r>
            <a:r>
              <a:rPr lang="ru-RU" b="1" dirty="0"/>
              <a:t> </a:t>
            </a:r>
            <a:r>
              <a:rPr lang="ru-RU" b="1" dirty="0" err="1"/>
              <a:t>икемділігі</a:t>
            </a:r>
            <a:r>
              <a:rPr lang="ru-RU" b="1" dirty="0"/>
              <a:t> </a:t>
            </a:r>
            <a:r>
              <a:rPr lang="ru-RU" b="1" dirty="0" err="1"/>
              <a:t>кез-келген</a:t>
            </a:r>
            <a:r>
              <a:rPr lang="ru-RU" b="1" dirty="0"/>
              <a:t> </a:t>
            </a:r>
            <a:r>
              <a:rPr lang="ru-RU" b="1" dirty="0" err="1"/>
              <a:t>бағыттағы</a:t>
            </a:r>
            <a:r>
              <a:rPr lang="ru-RU" b="1" dirty="0"/>
              <a:t> практик- психолог </a:t>
            </a:r>
            <a:r>
              <a:rPr lang="ru-RU" b="1" dirty="0" err="1"/>
              <a:t>жұмысының</a:t>
            </a:r>
            <a:r>
              <a:rPr lang="ru-RU" b="1" dirty="0"/>
              <a:t> </a:t>
            </a:r>
            <a:r>
              <a:rPr lang="ru-RU" b="1" dirty="0" err="1"/>
              <a:t>негізгі</a:t>
            </a:r>
            <a:r>
              <a:rPr lang="ru-RU" b="1" dirty="0"/>
              <a:t> </a:t>
            </a:r>
            <a:r>
              <a:rPr lang="ru-RU" b="1" dirty="0" err="1"/>
              <a:t>бөлімі</a:t>
            </a:r>
            <a:r>
              <a:rPr lang="ru-RU" b="1" dirty="0"/>
              <a:t> </a:t>
            </a:r>
            <a:r>
              <a:rPr lang="ru-RU" b="1" dirty="0" err="1"/>
              <a:t>болып</a:t>
            </a:r>
            <a:r>
              <a:rPr lang="ru-RU" b="1" dirty="0"/>
              <a:t> </a:t>
            </a:r>
            <a:r>
              <a:rPr lang="ru-RU" b="1" dirty="0" err="1"/>
              <a:t>табылады</a:t>
            </a:r>
            <a:r>
              <a:rPr lang="ru-RU" b="1" dirty="0"/>
              <a:t>.</a:t>
            </a:r>
          </a:p>
          <a:p>
            <a:r>
              <a:rPr lang="ru-RU" b="1" dirty="0"/>
              <a:t>Психолог </a:t>
            </a:r>
            <a:r>
              <a:rPr lang="ru-RU" b="1" dirty="0" err="1"/>
              <a:t>кеңес</a:t>
            </a:r>
            <a:r>
              <a:rPr lang="ru-RU" b="1" dirty="0"/>
              <a:t> </a:t>
            </a:r>
            <a:r>
              <a:rPr lang="ru-RU" b="1" dirty="0" err="1"/>
              <a:t>берудегі</a:t>
            </a:r>
            <a:r>
              <a:rPr lang="ru-RU" b="1" dirty="0"/>
              <a:t> </a:t>
            </a:r>
            <a:r>
              <a:rPr lang="ru-RU" b="1" u="sng" dirty="0" err="1"/>
              <a:t>бихевиоральді</a:t>
            </a:r>
            <a:r>
              <a:rPr lang="ru-RU" b="1" u="sng" dirty="0"/>
              <a:t> </a:t>
            </a:r>
            <a:r>
              <a:rPr lang="ru-RU" b="1" u="sng" dirty="0" err="1"/>
              <a:t>бағыт</a:t>
            </a:r>
            <a:r>
              <a:rPr lang="ru-RU" b="1" u="sng" dirty="0"/>
              <a:t>. </a:t>
            </a:r>
            <a:r>
              <a:rPr lang="ru-RU" b="1" dirty="0" err="1"/>
              <a:t>Бұл</a:t>
            </a:r>
            <a:r>
              <a:rPr lang="ru-RU" b="1" dirty="0"/>
              <a:t> </a:t>
            </a:r>
            <a:r>
              <a:rPr lang="ru-RU" b="1" dirty="0" err="1"/>
              <a:t>бағыттағы</a:t>
            </a:r>
            <a:r>
              <a:rPr lang="ru-RU" b="1" dirty="0"/>
              <a:t> </a:t>
            </a:r>
            <a:r>
              <a:rPr lang="ru-RU" b="1" dirty="0" err="1"/>
              <a:t>психологтың</a:t>
            </a:r>
            <a:r>
              <a:rPr lang="ru-RU" b="1" dirty="0"/>
              <a:t> </a:t>
            </a:r>
            <a:r>
              <a:rPr lang="ru-RU" b="1" dirty="0" err="1"/>
              <a:t>әдіснамалық</a:t>
            </a:r>
            <a:r>
              <a:rPr lang="ru-RU" b="1" dirty="0"/>
              <a:t> </a:t>
            </a:r>
            <a:r>
              <a:rPr lang="ru-RU" b="1" dirty="0" err="1"/>
              <a:t>позициясы</a:t>
            </a:r>
            <a:r>
              <a:rPr lang="ru-RU" b="1" dirty="0"/>
              <a:t> клиентке </a:t>
            </a:r>
            <a:r>
              <a:rPr lang="ru-RU" b="1" dirty="0" err="1"/>
              <a:t>өз</a:t>
            </a:r>
            <a:r>
              <a:rPr lang="ru-RU" b="1" dirty="0"/>
              <a:t> </a:t>
            </a:r>
            <a:r>
              <a:rPr lang="ru-RU" b="1" dirty="0" err="1"/>
              <a:t>әрекетін</a:t>
            </a:r>
            <a:r>
              <a:rPr lang="ru-RU" b="1" dirty="0"/>
              <a:t> </a:t>
            </a:r>
            <a:r>
              <a:rPr lang="ru-RU" b="1" dirty="0" err="1"/>
              <a:t>қадағалату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өз</a:t>
            </a:r>
            <a:r>
              <a:rPr lang="ru-RU" b="1" dirty="0"/>
              <a:t> </a:t>
            </a:r>
            <a:r>
              <a:rPr lang="ru-RU" b="1" dirty="0" err="1"/>
              <a:t>мінез-құлығында</a:t>
            </a:r>
            <a:r>
              <a:rPr lang="ru-RU" b="1" dirty="0"/>
              <a:t> </a:t>
            </a:r>
            <a:r>
              <a:rPr lang="ru-RU" b="1" dirty="0" err="1"/>
              <a:t>нақты</a:t>
            </a:r>
            <a:r>
              <a:rPr lang="ru-RU" b="1" dirty="0"/>
              <a:t> </a:t>
            </a:r>
            <a:r>
              <a:rPr lang="ru-RU" b="1" dirty="0" err="1"/>
              <a:t>өзгерістерді</a:t>
            </a:r>
            <a:r>
              <a:rPr lang="ru-RU" b="1" dirty="0"/>
              <a:t> </a:t>
            </a:r>
            <a:r>
              <a:rPr lang="ru-RU" b="1" dirty="0" err="1"/>
              <a:t>туындату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950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525" y="67076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Психоаналитикалық</a:t>
            </a:r>
            <a:r>
              <a:rPr lang="ru-RU" b="1" dirty="0"/>
              <a:t> </a:t>
            </a:r>
            <a:r>
              <a:rPr lang="ru-RU" b="1" dirty="0" err="1" smtClean="0"/>
              <a:t>дәстүр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100" b="1" dirty="0" err="1"/>
              <a:t>Психологиялық</a:t>
            </a:r>
            <a:r>
              <a:rPr lang="ru-RU" sz="3100" b="1" dirty="0"/>
              <a:t> </a:t>
            </a:r>
            <a:r>
              <a:rPr lang="ru-RU" sz="3100" b="1" dirty="0" err="1"/>
              <a:t>кеңесті</a:t>
            </a:r>
            <a:r>
              <a:rPr lang="ru-RU" sz="3100" b="1" dirty="0"/>
              <a:t> </a:t>
            </a:r>
            <a:r>
              <a:rPr lang="ru-RU" sz="3100" b="1" dirty="0" err="1">
                <a:hlinkClick r:id="rId2"/>
              </a:rPr>
              <a:t>дұрыс</a:t>
            </a:r>
            <a:r>
              <a:rPr lang="ru-RU" sz="3100" b="1" dirty="0">
                <a:hlinkClick r:id="rId2"/>
              </a:rPr>
              <a:t> </a:t>
            </a:r>
            <a:r>
              <a:rPr lang="ru-RU" sz="3100" b="1" dirty="0" err="1">
                <a:hlinkClick r:id="rId2"/>
              </a:rPr>
              <a:t>ұйымдастыру</a:t>
            </a:r>
            <a:r>
              <a:rPr lang="ru-RU" sz="3100" b="1" dirty="0">
                <a:hlinkClick r:id="rId2"/>
              </a:rPr>
              <a:t> клиентке</a:t>
            </a:r>
            <a:r>
              <a:rPr lang="ru-RU" sz="3100" b="1" dirty="0"/>
              <a:t>, </a:t>
            </a:r>
            <a:r>
              <a:rPr lang="ru-RU" sz="3100" b="1" dirty="0" err="1"/>
              <a:t>өзіне</a:t>
            </a:r>
            <a:r>
              <a:rPr lang="ru-RU" sz="3100" b="1" dirty="0"/>
              <a:t> </a:t>
            </a:r>
            <a:r>
              <a:rPr lang="ru-RU" sz="3100" b="1" dirty="0" err="1"/>
              <a:t>және</a:t>
            </a:r>
            <a:r>
              <a:rPr lang="ru-RU" sz="3100" b="1" dirty="0"/>
              <a:t> </a:t>
            </a:r>
            <a:r>
              <a:rPr lang="ru-RU" sz="3100" b="1" dirty="0" err="1"/>
              <a:t>өз</a:t>
            </a:r>
            <a:r>
              <a:rPr lang="ru-RU" sz="3100" b="1" dirty="0"/>
              <a:t> </a:t>
            </a:r>
            <a:r>
              <a:rPr lang="ru-RU" sz="3100" b="1" dirty="0" err="1"/>
              <a:t>өмірлік</a:t>
            </a:r>
            <a:r>
              <a:rPr lang="ru-RU" sz="3100" b="1" dirty="0"/>
              <a:t> </a:t>
            </a:r>
            <a:r>
              <a:rPr lang="ru-RU" sz="3100" b="1" dirty="0" err="1"/>
              <a:t>ситуациясына</a:t>
            </a:r>
            <a:r>
              <a:rPr lang="ru-RU" sz="3100" b="1" dirty="0"/>
              <a:t> </a:t>
            </a:r>
            <a:r>
              <a:rPr lang="ru-RU" sz="3100" b="1" dirty="0" err="1" smtClean="0"/>
              <a:t>жаңа</a:t>
            </a:r>
            <a:r>
              <a:rPr lang="ru-RU" sz="3100" b="1" dirty="0" smtClean="0"/>
              <a:t> </a:t>
            </a:r>
            <a:r>
              <a:rPr lang="ru-RU" sz="3100" b="1" dirty="0" err="1"/>
              <a:t>көқараспен</a:t>
            </a:r>
            <a:r>
              <a:rPr lang="ru-RU" sz="3100" b="1" dirty="0"/>
              <a:t> </a:t>
            </a:r>
            <a:r>
              <a:rPr lang="ru-RU" sz="3100" b="1" dirty="0" err="1"/>
              <a:t>қарауға</a:t>
            </a:r>
            <a:r>
              <a:rPr lang="ru-RU" sz="3100" b="1" dirty="0"/>
              <a:t>, </a:t>
            </a:r>
            <a:r>
              <a:rPr lang="ru-RU" sz="3100" b="1" dirty="0" err="1"/>
              <a:t>өз</a:t>
            </a:r>
            <a:r>
              <a:rPr lang="ru-RU" sz="3100" b="1" dirty="0"/>
              <a:t> </a:t>
            </a:r>
            <a:r>
              <a:rPr lang="ru-RU" sz="3100" b="1" dirty="0" err="1"/>
              <a:t>әрекетінің</a:t>
            </a:r>
            <a:r>
              <a:rPr lang="ru-RU" sz="3100" b="1" dirty="0"/>
              <a:t> </a:t>
            </a:r>
            <a:r>
              <a:rPr lang="ru-RU" sz="3100" b="1" dirty="0" err="1"/>
              <a:t>шынайы</a:t>
            </a:r>
            <a:r>
              <a:rPr lang="ru-RU" sz="3100" b="1" dirty="0"/>
              <a:t> </a:t>
            </a:r>
            <a:r>
              <a:rPr lang="ru-RU" sz="3100" b="1" dirty="0" err="1"/>
              <a:t>мотивін</a:t>
            </a:r>
            <a:r>
              <a:rPr lang="ru-RU" sz="3100" b="1" dirty="0"/>
              <a:t> </a:t>
            </a:r>
            <a:r>
              <a:rPr lang="ru-RU" sz="3100" b="1" dirty="0" err="1"/>
              <a:t>ұғынуға</a:t>
            </a:r>
            <a:r>
              <a:rPr lang="ru-RU" sz="3100" b="1" dirty="0"/>
              <a:t>, </a:t>
            </a:r>
            <a:r>
              <a:rPr lang="ru-RU" sz="3100" b="1" dirty="0" err="1"/>
              <a:t>тұлғаішілік</a:t>
            </a:r>
            <a:r>
              <a:rPr lang="ru-RU" sz="3100" b="1" dirty="0"/>
              <a:t> </a:t>
            </a:r>
            <a:r>
              <a:rPr lang="ru-RU" sz="3100" b="1" dirty="0" err="1"/>
              <a:t>және</a:t>
            </a:r>
            <a:r>
              <a:rPr lang="ru-RU" sz="3100" b="1" dirty="0"/>
              <a:t> </a:t>
            </a:r>
            <a:r>
              <a:rPr lang="ru-RU" sz="3100" b="1" dirty="0" err="1"/>
              <a:t>тұлғааралық</a:t>
            </a:r>
            <a:r>
              <a:rPr lang="ru-RU" sz="3100" b="1" dirty="0"/>
              <a:t> </a:t>
            </a:r>
            <a:r>
              <a:rPr lang="ru-RU" sz="3100" b="1" dirty="0" err="1"/>
              <a:t>шиеленісті</a:t>
            </a:r>
            <a:r>
              <a:rPr lang="ru-RU" sz="3100" b="1" dirty="0"/>
              <a:t> </a:t>
            </a:r>
            <a:r>
              <a:rPr lang="ru-RU" sz="3100" b="1" dirty="0" err="1"/>
              <a:t>тұтастай</a:t>
            </a:r>
            <a:r>
              <a:rPr lang="ru-RU" sz="3100" b="1" dirty="0"/>
              <a:t> </a:t>
            </a:r>
            <a:r>
              <a:rPr lang="ru-RU" sz="3100" b="1" dirty="0" err="1"/>
              <a:t>көруге</a:t>
            </a:r>
            <a:r>
              <a:rPr lang="ru-RU" sz="3100" b="1" dirty="0"/>
              <a:t>, </a:t>
            </a:r>
            <a:r>
              <a:rPr lang="ru-RU" sz="3100" b="1" dirty="0" err="1"/>
              <a:t>ең</a:t>
            </a:r>
            <a:r>
              <a:rPr lang="ru-RU" sz="3100" b="1" dirty="0"/>
              <a:t> </a:t>
            </a:r>
            <a:r>
              <a:rPr lang="ru-RU" sz="3100" b="1" dirty="0" err="1"/>
              <a:t>бастысы</a:t>
            </a:r>
            <a:r>
              <a:rPr lang="ru-RU" sz="3100" b="1" dirty="0"/>
              <a:t>- </a:t>
            </a:r>
            <a:r>
              <a:rPr lang="ru-RU" sz="3100" b="1" dirty="0" err="1"/>
              <a:t>жаңа</a:t>
            </a:r>
            <a:r>
              <a:rPr lang="ru-RU" sz="3100" b="1" dirty="0"/>
              <a:t> </a:t>
            </a:r>
            <a:r>
              <a:rPr lang="ru-RU" sz="3100" b="1" dirty="0" err="1"/>
              <a:t>жеке</a:t>
            </a:r>
            <a:r>
              <a:rPr lang="ru-RU" sz="3100" b="1" dirty="0"/>
              <a:t> </a:t>
            </a:r>
            <a:r>
              <a:rPr lang="ru-RU" sz="3100" b="1" dirty="0" err="1"/>
              <a:t>тәжірибе</a:t>
            </a:r>
            <a:r>
              <a:rPr lang="ru-RU" sz="3100" b="1" dirty="0"/>
              <a:t> </a:t>
            </a:r>
            <a:r>
              <a:rPr lang="ru-RU" sz="3100" b="1" dirty="0" err="1"/>
              <a:t>алуға</a:t>
            </a:r>
            <a:r>
              <a:rPr lang="ru-RU" sz="3100" b="1" dirty="0"/>
              <a:t>, </a:t>
            </a:r>
            <a:r>
              <a:rPr lang="ru-RU" sz="3100" b="1" dirty="0" err="1"/>
              <a:t>шиеленісті</a:t>
            </a:r>
            <a:r>
              <a:rPr lang="ru-RU" sz="3100" b="1" dirty="0"/>
              <a:t> </a:t>
            </a:r>
            <a:r>
              <a:rPr lang="ru-RU" sz="3100" b="1" dirty="0" err="1"/>
              <a:t>шешу</a:t>
            </a:r>
            <a:r>
              <a:rPr lang="ru-RU" sz="3100" b="1" dirty="0"/>
              <a:t> </a:t>
            </a:r>
            <a:r>
              <a:rPr lang="ru-RU" sz="3100" b="1" dirty="0" err="1"/>
              <a:t>тәсілін</a:t>
            </a:r>
            <a:r>
              <a:rPr lang="ru-RU" sz="3100" b="1" dirty="0"/>
              <a:t> </a:t>
            </a:r>
            <a:r>
              <a:rPr lang="ru-RU" sz="3100" b="1" dirty="0" err="1"/>
              <a:t>меңгеруге</a:t>
            </a:r>
            <a:r>
              <a:rPr lang="ru-RU" sz="3100" b="1" dirty="0"/>
              <a:t> </a:t>
            </a:r>
            <a:r>
              <a:rPr lang="ru-RU" sz="3100" b="1" dirty="0" err="1"/>
              <a:t>және</a:t>
            </a:r>
            <a:r>
              <a:rPr lang="ru-RU" sz="3100" b="1" dirty="0"/>
              <a:t> </a:t>
            </a:r>
            <a:r>
              <a:rPr lang="ru-RU" sz="3100" b="1" dirty="0" err="1"/>
              <a:t>проблемалық</a:t>
            </a:r>
            <a:r>
              <a:rPr lang="ru-RU" sz="3100" b="1" dirty="0"/>
              <a:t> </a:t>
            </a:r>
            <a:r>
              <a:rPr lang="ru-RU" sz="3100" b="1" dirty="0" err="1"/>
              <a:t>ситуацияны</a:t>
            </a:r>
            <a:r>
              <a:rPr lang="ru-RU" sz="3100" b="1" dirty="0"/>
              <a:t> </a:t>
            </a:r>
            <a:r>
              <a:rPr lang="ru-RU" sz="3100" b="1" dirty="0" err="1"/>
              <a:t>жеңуге</a:t>
            </a:r>
            <a:r>
              <a:rPr lang="ru-RU" sz="3100" b="1" dirty="0"/>
              <a:t> </a:t>
            </a:r>
            <a:r>
              <a:rPr lang="ru-RU" sz="3100" b="1" dirty="0" err="1"/>
              <a:t>мүмкіндік</a:t>
            </a:r>
            <a:r>
              <a:rPr lang="ru-RU" sz="3100" b="1" dirty="0"/>
              <a:t> </a:t>
            </a:r>
            <a:r>
              <a:rPr lang="ru-RU" sz="3100" b="1" dirty="0" err="1"/>
              <a:t>береді</a:t>
            </a:r>
            <a:r>
              <a:rPr lang="ru-RU" sz="3100" b="1" dirty="0"/>
              <a:t>.</a:t>
            </a:r>
            <a:br>
              <a:rPr lang="ru-RU" sz="3100" b="1" dirty="0"/>
            </a:br>
            <a:endParaRPr lang="ru-RU" sz="31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709" y="2901820"/>
            <a:ext cx="10445653" cy="27574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45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err="1">
                <a:solidFill>
                  <a:srgbClr val="FF0000"/>
                </a:solidFill>
              </a:rPr>
              <a:t>Психологиялық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кеңес</a:t>
            </a:r>
            <a:r>
              <a:rPr lang="ru-RU" sz="3100" b="1" dirty="0">
                <a:solidFill>
                  <a:srgbClr val="FF0000"/>
                </a:solidFill>
              </a:rPr>
              <a:t> беру </a:t>
            </a:r>
            <a:r>
              <a:rPr lang="ru-RU" sz="3100" b="1" dirty="0" err="1">
                <a:solidFill>
                  <a:srgbClr val="FF0000"/>
                </a:solidFill>
              </a:rPr>
              <a:t>барысында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сенімді</a:t>
            </a:r>
            <a:r>
              <a:rPr lang="ru-RU" sz="3100" b="1" dirty="0">
                <a:solidFill>
                  <a:srgbClr val="FF0000"/>
                </a:solidFill>
              </a:rPr>
              <a:t> атмосфера </a:t>
            </a:r>
            <a:r>
              <a:rPr lang="ru-RU" sz="3100" b="1" dirty="0" err="1">
                <a:solidFill>
                  <a:srgbClr val="FF0000"/>
                </a:solidFill>
              </a:rPr>
              <a:t>құру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үшін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төменд</a:t>
            </a:r>
            <a:r>
              <a:rPr lang="ru-RU" b="1" dirty="0" err="1">
                <a:solidFill>
                  <a:srgbClr val="FF0000"/>
                </a:solidFill>
              </a:rPr>
              <a:t>егідей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жағдайларды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сақтау</a:t>
            </a:r>
            <a:r>
              <a:rPr lang="ru-RU" sz="3100" b="1" dirty="0">
                <a:solidFill>
                  <a:srgbClr val="FF0000"/>
                </a:solidFill>
              </a:rPr>
              <a:t> </a:t>
            </a:r>
            <a:r>
              <a:rPr lang="ru-RU" sz="3100" b="1" dirty="0" err="1">
                <a:solidFill>
                  <a:srgbClr val="FF0000"/>
                </a:solidFill>
              </a:rPr>
              <a:t>қажет</a:t>
            </a:r>
            <a:r>
              <a:rPr lang="ru-RU" sz="3100" b="1" dirty="0">
                <a:solidFill>
                  <a:srgbClr val="FF0000"/>
                </a:solidFill>
              </a:rPr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pPr lvl="1"/>
            <a:r>
              <a:rPr lang="ru-RU" dirty="0" err="1"/>
              <a:t>кеңес</a:t>
            </a:r>
            <a:r>
              <a:rPr lang="ru-RU" dirty="0"/>
              <a:t> беру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көңіл</a:t>
            </a:r>
            <a:r>
              <a:rPr lang="ru-RU" dirty="0"/>
              <a:t> </a:t>
            </a:r>
            <a:r>
              <a:rPr lang="ru-RU" dirty="0" err="1"/>
              <a:t>бөлмей</a:t>
            </a:r>
            <a:r>
              <a:rPr lang="ru-RU" dirty="0"/>
              <a:t>,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зейінді</a:t>
            </a:r>
            <a:r>
              <a:rPr lang="ru-RU" dirty="0"/>
              <a:t> клиентке </a:t>
            </a:r>
            <a:r>
              <a:rPr lang="ru-RU" dirty="0" err="1"/>
              <a:t>аудару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(</a:t>
            </a:r>
            <a:r>
              <a:rPr lang="ru-RU" dirty="0" err="1"/>
              <a:t>телефонмен</a:t>
            </a:r>
            <a:r>
              <a:rPr lang="ru-RU" dirty="0"/>
              <a:t> </a:t>
            </a:r>
            <a:r>
              <a:rPr lang="ru-RU" dirty="0" err="1"/>
              <a:t>сөйлесу</a:t>
            </a:r>
            <a:r>
              <a:rPr lang="ru-RU" dirty="0"/>
              <a:t>,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араласуы</a:t>
            </a:r>
            <a:r>
              <a:rPr lang="ru-RU" dirty="0"/>
              <a:t>);</a:t>
            </a:r>
          </a:p>
          <a:p>
            <a:pPr lvl="1"/>
            <a:r>
              <a:rPr lang="ru-RU" dirty="0"/>
              <a:t>клиентке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беру, </a:t>
            </a:r>
            <a:r>
              <a:rPr lang="ru-RU" dirty="0" err="1"/>
              <a:t>оның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өміріне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қызығушылық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таныту</a:t>
            </a:r>
            <a:r>
              <a:rPr lang="ru-RU" dirty="0"/>
              <a:t>, </a:t>
            </a:r>
            <a:r>
              <a:rPr lang="ru-RU" dirty="0" err="1"/>
              <a:t>шектен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білуге</a:t>
            </a:r>
            <a:r>
              <a:rPr lang="ru-RU" dirty="0"/>
              <a:t> </a:t>
            </a:r>
            <a:r>
              <a:rPr lang="ru-RU" dirty="0" err="1"/>
              <a:t>құмартпау</a:t>
            </a:r>
            <a:r>
              <a:rPr lang="ru-RU" dirty="0"/>
              <a:t>,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алмай</a:t>
            </a:r>
            <a:r>
              <a:rPr lang="ru-RU" dirty="0"/>
              <a:t>, </a:t>
            </a:r>
            <a:r>
              <a:rPr lang="ru-RU" dirty="0" err="1"/>
              <a:t>сұрау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әдептілік</a:t>
            </a:r>
            <a:r>
              <a:rPr lang="ru-RU" dirty="0"/>
              <a:t> </a:t>
            </a:r>
            <a:r>
              <a:rPr lang="ru-RU" dirty="0" err="1"/>
              <a:t>таныту</a:t>
            </a:r>
            <a:r>
              <a:rPr lang="ru-RU" dirty="0"/>
              <a:t>, </a:t>
            </a:r>
            <a:r>
              <a:rPr lang="ru-RU" dirty="0" err="1"/>
              <a:t>шекара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психологтың</a:t>
            </a:r>
            <a:r>
              <a:rPr lang="ru-RU" dirty="0"/>
              <a:t> </a:t>
            </a:r>
            <a:r>
              <a:rPr lang="ru-RU" dirty="0" err="1"/>
              <a:t>этикалық</a:t>
            </a:r>
            <a:r>
              <a:rPr lang="ru-RU" dirty="0"/>
              <a:t> </a:t>
            </a:r>
            <a:r>
              <a:rPr lang="ru-RU" dirty="0" err="1"/>
              <a:t>кодексін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клиентті</a:t>
            </a:r>
            <a:r>
              <a:rPr lang="ru-RU" dirty="0"/>
              <a:t> </a:t>
            </a:r>
            <a:r>
              <a:rPr lang="ru-RU" dirty="0" err="1">
                <a:hlinkClick r:id="rId3"/>
              </a:rPr>
              <a:t>кінәламау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және</a:t>
            </a:r>
            <a:r>
              <a:rPr lang="ru-RU" dirty="0">
                <a:hlinkClick r:id="rId3"/>
              </a:rPr>
              <a:t> </a:t>
            </a:r>
            <a:r>
              <a:rPr lang="ru-RU" dirty="0" err="1">
                <a:hlinkClick r:id="rId3"/>
              </a:rPr>
              <a:t>бағаламау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ақыл-айту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өмірлік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шешімді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бетінше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достық</a:t>
            </a:r>
            <a:r>
              <a:rPr lang="ru-RU" dirty="0"/>
              <a:t>, </a:t>
            </a:r>
            <a:r>
              <a:rPr lang="ru-RU" dirty="0" err="1"/>
              <a:t>табиғилық</a:t>
            </a:r>
            <a:r>
              <a:rPr lang="ru-RU" dirty="0"/>
              <a:t>, </a:t>
            </a:r>
            <a:r>
              <a:rPr lang="ru-RU" dirty="0" err="1"/>
              <a:t>адалдық</a:t>
            </a:r>
            <a:r>
              <a:rPr lang="ru-RU" dirty="0"/>
              <a:t> </a:t>
            </a:r>
            <a:r>
              <a:rPr lang="ru-RU" dirty="0" err="1"/>
              <a:t>таныту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жекелік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кәсіби</a:t>
            </a:r>
            <a:r>
              <a:rPr lang="ru-RU" dirty="0"/>
              <a:t> </a:t>
            </a:r>
            <a:r>
              <a:rPr lang="ru-RU" dirty="0" err="1"/>
              <a:t>қатынастарды</a:t>
            </a:r>
            <a:r>
              <a:rPr lang="ru-RU" dirty="0"/>
              <a:t> </a:t>
            </a:r>
            <a:r>
              <a:rPr lang="ru-RU" dirty="0" err="1"/>
              <a:t>шектеу</a:t>
            </a:r>
            <a:r>
              <a:rPr lang="ru-RU" dirty="0"/>
              <a:t>;</a:t>
            </a:r>
          </a:p>
          <a:p>
            <a:pPr lvl="1"/>
            <a:r>
              <a:rPr lang="ru-RU" dirty="0" err="1"/>
              <a:t>тыныш</a:t>
            </a:r>
            <a:r>
              <a:rPr lang="ru-RU" dirty="0"/>
              <a:t>, </a:t>
            </a:r>
            <a:r>
              <a:rPr lang="ru-RU" dirty="0" err="1">
                <a:hlinkClick r:id="rId4"/>
              </a:rPr>
              <a:t>дыбыссыз</a:t>
            </a:r>
            <a:r>
              <a:rPr lang="ru-RU" dirty="0"/>
              <a:t>, </a:t>
            </a:r>
            <a:r>
              <a:rPr lang="ru-RU" dirty="0" err="1"/>
              <a:t>шусыз</a:t>
            </a:r>
            <a:r>
              <a:rPr lang="ru-RU" dirty="0"/>
              <a:t> </a:t>
            </a:r>
            <a:r>
              <a:rPr lang="ru-RU" dirty="0" err="1"/>
              <a:t>жерлерде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кеңес</a:t>
            </a:r>
            <a:r>
              <a:rPr lang="ru-RU" dirty="0"/>
              <a:t> беру,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түстің</a:t>
            </a:r>
            <a:r>
              <a:rPr lang="ru-RU" dirty="0"/>
              <a:t> </a:t>
            </a:r>
            <a:r>
              <a:rPr lang="ru-RU" dirty="0" err="1"/>
              <a:t>қажеті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460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Психоанализдің</a:t>
            </a:r>
            <a:r>
              <a:rPr lang="ru-RU" b="1" dirty="0"/>
              <a:t> </a:t>
            </a:r>
            <a:r>
              <a:rPr lang="ru-RU" b="1" dirty="0" err="1"/>
              <a:t>негізгі</a:t>
            </a:r>
            <a:r>
              <a:rPr lang="ru-RU" b="1" dirty="0"/>
              <a:t> </a:t>
            </a:r>
            <a:r>
              <a:rPr lang="ru-RU" b="1" dirty="0" err="1"/>
              <a:t>міндеті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адамды</a:t>
            </a:r>
            <a:r>
              <a:rPr lang="ru-RU" b="1" dirty="0" smtClean="0"/>
              <a:t> </a:t>
            </a:r>
            <a:r>
              <a:rPr lang="ru-RU" b="1" dirty="0" err="1"/>
              <a:t>басқарып</a:t>
            </a:r>
            <a:r>
              <a:rPr lang="ru-RU" b="1" dirty="0"/>
              <a:t> </a:t>
            </a:r>
            <a:r>
              <a:rPr lang="ru-RU" b="1" dirty="0" err="1"/>
              <a:t>отыратын</a:t>
            </a:r>
            <a:r>
              <a:rPr lang="ru-RU" b="1" dirty="0"/>
              <a:t> сана </a:t>
            </a:r>
            <a:r>
              <a:rPr lang="ru-RU" b="1" dirty="0" err="1"/>
              <a:t>астары</a:t>
            </a:r>
            <a:r>
              <a:rPr lang="ru-RU" b="1" dirty="0"/>
              <a:t> </a:t>
            </a:r>
            <a:r>
              <a:rPr lang="ru-RU" b="1" dirty="0" err="1"/>
              <a:t>аймағын</a:t>
            </a:r>
            <a:r>
              <a:rPr lang="ru-RU" b="1" dirty="0"/>
              <a:t> </a:t>
            </a:r>
            <a:r>
              <a:rPr lang="ru-RU" b="1" dirty="0" err="1"/>
              <a:t>анықтау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меңгеру</a:t>
            </a:r>
            <a:r>
              <a:rPr lang="ru-RU" b="1" dirty="0"/>
              <a:t>.</a:t>
            </a:r>
          </a:p>
          <a:p>
            <a:r>
              <a:rPr lang="ru-RU" b="1" dirty="0" err="1"/>
              <a:t>Психодинамикалық</a:t>
            </a:r>
            <a:r>
              <a:rPr lang="ru-RU" b="1" dirty="0"/>
              <a:t> теория </a:t>
            </a:r>
            <a:r>
              <a:rPr lang="ru-RU" b="1" dirty="0" err="1"/>
              <a:t>позициясында</a:t>
            </a:r>
            <a:r>
              <a:rPr lang="ru-RU" b="1" dirty="0"/>
              <a:t> психолог </a:t>
            </a:r>
            <a:r>
              <a:rPr lang="ru-RU" b="1" dirty="0" err="1"/>
              <a:t>клиентпен</a:t>
            </a:r>
            <a:r>
              <a:rPr lang="ru-RU" b="1" dirty="0"/>
              <a:t> </a:t>
            </a:r>
            <a:r>
              <a:rPr lang="ru-RU" b="1" dirty="0" err="1"/>
              <a:t>жұмыс</a:t>
            </a:r>
            <a:r>
              <a:rPr lang="ru-RU" b="1" dirty="0"/>
              <a:t> </a:t>
            </a:r>
            <a:r>
              <a:rPr lang="ru-RU" b="1" dirty="0" err="1"/>
              <a:t>жасағанда</a:t>
            </a:r>
            <a:r>
              <a:rPr lang="ru-RU" b="1" dirty="0"/>
              <a:t> </a:t>
            </a:r>
            <a:r>
              <a:rPr lang="ru-RU" b="1" dirty="0" err="1"/>
              <a:t>өзінің</a:t>
            </a:r>
            <a:r>
              <a:rPr lang="ru-RU" b="1" dirty="0"/>
              <a:t> сана </a:t>
            </a:r>
            <a:r>
              <a:rPr lang="ru-RU" b="1" dirty="0" err="1"/>
              <a:t>астары</a:t>
            </a:r>
            <a:r>
              <a:rPr lang="ru-RU" b="1" dirty="0"/>
              <a:t> </a:t>
            </a:r>
            <a:r>
              <a:rPr lang="ru-RU" b="1" dirty="0" err="1"/>
              <a:t>процестерін</a:t>
            </a:r>
            <a:r>
              <a:rPr lang="ru-RU" b="1" dirty="0"/>
              <a:t> </a:t>
            </a:r>
            <a:r>
              <a:rPr lang="ru-RU" b="1" dirty="0" err="1"/>
              <a:t>түсінуге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оған</a:t>
            </a:r>
            <a:r>
              <a:rPr lang="ru-RU" b="1" dirty="0"/>
              <a:t> </a:t>
            </a:r>
            <a:r>
              <a:rPr lang="ru-RU" b="1" dirty="0" err="1"/>
              <a:t>ықпал</a:t>
            </a:r>
            <a:r>
              <a:rPr lang="ru-RU" b="1" dirty="0"/>
              <a:t> </a:t>
            </a:r>
            <a:r>
              <a:rPr lang="ru-RU" b="1" dirty="0" err="1"/>
              <a:t>етуге</a:t>
            </a:r>
            <a:r>
              <a:rPr lang="ru-RU" b="1" dirty="0"/>
              <a:t> </a:t>
            </a:r>
            <a:r>
              <a:rPr lang="ru-RU" b="1" dirty="0" err="1"/>
              <a:t>үйрету</a:t>
            </a:r>
            <a:r>
              <a:rPr lang="ru-RU" b="1" dirty="0"/>
              <a:t> </a:t>
            </a:r>
            <a:r>
              <a:rPr lang="ru-RU" b="1" dirty="0" err="1"/>
              <a:t>болып</a:t>
            </a:r>
            <a:r>
              <a:rPr lang="ru-RU" b="1" dirty="0"/>
              <a:t> </a:t>
            </a:r>
            <a:r>
              <a:rPr lang="ru-RU" b="1" dirty="0" err="1"/>
              <a:t>табылады</a:t>
            </a:r>
            <a:r>
              <a:rPr lang="ru-RU" b="1" dirty="0"/>
              <a:t>.</a:t>
            </a:r>
          </a:p>
          <a:p>
            <a:r>
              <a:rPr lang="ru-RU" b="1" dirty="0" err="1"/>
              <a:t>Психодинамикалық</a:t>
            </a:r>
            <a:r>
              <a:rPr lang="ru-RU" b="1" dirty="0"/>
              <a:t> теория </a:t>
            </a:r>
            <a:r>
              <a:rPr lang="ru-RU" b="1" dirty="0" err="1"/>
              <a:t>негізінде</a:t>
            </a:r>
            <a:r>
              <a:rPr lang="ru-RU" b="1" dirty="0"/>
              <a:t> </a:t>
            </a:r>
            <a:r>
              <a:rPr lang="ru-RU" b="1" dirty="0" err="1"/>
              <a:t>жұмыс</a:t>
            </a:r>
            <a:r>
              <a:rPr lang="ru-RU" b="1" dirty="0"/>
              <a:t> </a:t>
            </a:r>
            <a:r>
              <a:rPr lang="ru-RU" b="1" dirty="0" err="1"/>
              <a:t>жасайтын</a:t>
            </a:r>
            <a:r>
              <a:rPr lang="ru-RU" b="1" dirty="0"/>
              <a:t> психолог интервью </a:t>
            </a:r>
            <a:r>
              <a:rPr lang="ru-RU" b="1" dirty="0" err="1"/>
              <a:t>процесінде</a:t>
            </a:r>
            <a:r>
              <a:rPr lang="ru-RU" b="1" dirty="0"/>
              <a:t> </a:t>
            </a:r>
            <a:r>
              <a:rPr lang="ru-RU" b="1" dirty="0" err="1"/>
              <a:t>төмендегі</a:t>
            </a:r>
            <a:r>
              <a:rPr lang="ru-RU" b="1" dirty="0"/>
              <a:t> </a:t>
            </a:r>
            <a:r>
              <a:rPr lang="ru-RU" b="1" dirty="0" err="1"/>
              <a:t>тәсілдерді</a:t>
            </a:r>
            <a:r>
              <a:rPr lang="ru-RU" b="1" dirty="0"/>
              <a:t> </a:t>
            </a:r>
            <a:r>
              <a:rPr lang="ru-RU" b="1" dirty="0" err="1"/>
              <a:t>пайдаланады</a:t>
            </a:r>
            <a:r>
              <a:rPr lang="ru-RU" b="1" dirty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52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2"/>
          <p:cNvSpPr txBox="1">
            <a:spLocks noGrp="1"/>
          </p:cNvSpPr>
          <p:nvPr>
            <p:ph type="subTitle" idx="1"/>
          </p:nvPr>
        </p:nvSpPr>
        <p:spPr>
          <a:xfrm>
            <a:off x="1645380" y="2602200"/>
            <a:ext cx="8901240" cy="82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Психодинамикалық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термині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тұлғаның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түрлі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аспектілері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арасындағы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яғни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инстинк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ақыл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ой,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сананың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тоқтаусыз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күресі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ретінде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көрсетеді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1921600" y="613790"/>
            <a:ext cx="8348800" cy="91830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667" dirty="0"/>
              <a:t>Зигмунд Фрейд: </a:t>
            </a:r>
            <a:r>
              <a:rPr lang="ru-RU" sz="2667" dirty="0" err="1"/>
              <a:t>тұлғаның</a:t>
            </a:r>
            <a:r>
              <a:rPr lang="ru-RU" sz="2667" dirty="0"/>
              <a:t> </a:t>
            </a:r>
            <a:r>
              <a:rPr lang="ru-RU" sz="2667" dirty="0" err="1"/>
              <a:t>психодинамикалық</a:t>
            </a:r>
            <a:r>
              <a:rPr lang="ru-RU" sz="2667" dirty="0"/>
              <a:t> </a:t>
            </a:r>
            <a:r>
              <a:rPr lang="ru-RU" sz="2667" dirty="0" err="1"/>
              <a:t>теориясы</a:t>
            </a:r>
            <a:r>
              <a:rPr lang="ru-RU" sz="2667" dirty="0"/>
              <a:t> </a:t>
            </a:r>
            <a:endParaRPr sz="2667" dirty="0"/>
          </a:p>
        </p:txBody>
      </p:sp>
    </p:spTree>
    <p:extLst>
      <p:ext uri="{BB962C8B-B14F-4D97-AF65-F5344CB8AC3E}">
        <p14:creationId xmlns:p14="http://schemas.microsoft.com/office/powerpoint/2010/main" val="216374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5"/>
          <p:cNvSpPr txBox="1">
            <a:spLocks noGrp="1"/>
          </p:cNvSpPr>
          <p:nvPr>
            <p:ph type="subTitle" idx="2"/>
          </p:nvPr>
        </p:nvSpPr>
        <p:spPr>
          <a:xfrm>
            <a:off x="7878667" y="1017305"/>
            <a:ext cx="3264000" cy="109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Aft>
                <a:spcPts val="2133"/>
              </a:spcAft>
              <a:buClr>
                <a:schemeClr val="dk1"/>
              </a:buClr>
              <a:buSzPts val="1100"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тұлға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теориясы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психопатология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5" name="Google Shape;275;p35"/>
          <p:cNvSpPr txBox="1">
            <a:spLocks noGrp="1"/>
          </p:cNvSpPr>
          <p:nvPr>
            <p:ph type="title"/>
          </p:nvPr>
        </p:nvSpPr>
        <p:spPr>
          <a:xfrm>
            <a:off x="1165252" y="2009832"/>
            <a:ext cx="3956389" cy="3078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Психоанализ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6" name="Google Shape;276;p35"/>
          <p:cNvSpPr txBox="1">
            <a:spLocks noGrp="1"/>
          </p:cNvSpPr>
          <p:nvPr>
            <p:ph type="title" idx="4294967295"/>
          </p:nvPr>
        </p:nvSpPr>
        <p:spPr>
          <a:xfrm>
            <a:off x="6516733" y="965467"/>
            <a:ext cx="1094800" cy="109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1.</a:t>
            </a:r>
            <a:endParaRPr/>
          </a:p>
        </p:txBody>
      </p:sp>
      <p:sp>
        <p:nvSpPr>
          <p:cNvPr id="277" name="Google Shape;277;p35"/>
          <p:cNvSpPr txBox="1">
            <a:spLocks noGrp="1"/>
          </p:cNvSpPr>
          <p:nvPr>
            <p:ph type="title" idx="4294967295"/>
          </p:nvPr>
        </p:nvSpPr>
        <p:spPr>
          <a:xfrm>
            <a:off x="6516733" y="2838851"/>
            <a:ext cx="1094800" cy="109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2.</a:t>
            </a:r>
            <a:endParaRPr/>
          </a:p>
        </p:txBody>
      </p:sp>
      <p:sp>
        <p:nvSpPr>
          <p:cNvPr id="278" name="Google Shape;278;p35"/>
          <p:cNvSpPr txBox="1">
            <a:spLocks noGrp="1"/>
          </p:cNvSpPr>
          <p:nvPr>
            <p:ph type="title" idx="4294967295"/>
          </p:nvPr>
        </p:nvSpPr>
        <p:spPr>
          <a:xfrm>
            <a:off x="6516733" y="4712251"/>
            <a:ext cx="1094800" cy="109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3.</a:t>
            </a:r>
            <a:endParaRPr/>
          </a:p>
        </p:txBody>
      </p:sp>
      <p:sp>
        <p:nvSpPr>
          <p:cNvPr id="279" name="Google Shape;279;p35"/>
          <p:cNvSpPr/>
          <p:nvPr/>
        </p:nvSpPr>
        <p:spPr>
          <a:xfrm>
            <a:off x="6516733" y="2838836"/>
            <a:ext cx="1094800" cy="1094800"/>
          </a:xfrm>
          <a:prstGeom prst="round1Rect">
            <a:avLst>
              <a:gd name="adj" fmla="val 16667"/>
            </a:avLst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80" name="Google Shape;280;p35"/>
          <p:cNvSpPr/>
          <p:nvPr/>
        </p:nvSpPr>
        <p:spPr>
          <a:xfrm>
            <a:off x="6516733" y="956231"/>
            <a:ext cx="1094800" cy="1094800"/>
          </a:xfrm>
          <a:prstGeom prst="round1Rect">
            <a:avLst>
              <a:gd name="adj" fmla="val 16667"/>
            </a:avLst>
          </a:prstGeom>
          <a:solidFill>
            <a:srgbClr val="FBBC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81" name="Google Shape;281;p35"/>
          <p:cNvSpPr/>
          <p:nvPr/>
        </p:nvSpPr>
        <p:spPr>
          <a:xfrm>
            <a:off x="6516733" y="4712235"/>
            <a:ext cx="1094800" cy="1094800"/>
          </a:xfrm>
          <a:prstGeom prst="round1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82" name="Google Shape;282;p35"/>
          <p:cNvSpPr txBox="1">
            <a:spLocks noGrp="1"/>
          </p:cNvSpPr>
          <p:nvPr>
            <p:ph type="title" idx="4294967295"/>
          </p:nvPr>
        </p:nvSpPr>
        <p:spPr>
          <a:xfrm>
            <a:off x="6516733" y="1112600"/>
            <a:ext cx="1094800" cy="80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dirty="0"/>
              <a:t>1.</a:t>
            </a:r>
            <a:endParaRPr dirty="0"/>
          </a:p>
        </p:txBody>
      </p:sp>
      <p:sp>
        <p:nvSpPr>
          <p:cNvPr id="283" name="Google Shape;283;p35"/>
          <p:cNvSpPr txBox="1">
            <a:spLocks noGrp="1"/>
          </p:cNvSpPr>
          <p:nvPr>
            <p:ph type="title" idx="4294967295"/>
          </p:nvPr>
        </p:nvSpPr>
        <p:spPr>
          <a:xfrm>
            <a:off x="6516733" y="2986051"/>
            <a:ext cx="1094800" cy="80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dirty="0"/>
              <a:t>2.</a:t>
            </a:r>
            <a:endParaRPr dirty="0"/>
          </a:p>
        </p:txBody>
      </p:sp>
      <p:sp>
        <p:nvSpPr>
          <p:cNvPr id="284" name="Google Shape;284;p35"/>
          <p:cNvSpPr txBox="1">
            <a:spLocks noGrp="1"/>
          </p:cNvSpPr>
          <p:nvPr>
            <p:ph type="title" idx="4294967295"/>
          </p:nvPr>
        </p:nvSpPr>
        <p:spPr>
          <a:xfrm>
            <a:off x="6516733" y="4859528"/>
            <a:ext cx="1094800" cy="80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/>
              <a:t>3.</a:t>
            </a:r>
            <a:endParaRPr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xmlns="" id="{BC7C617B-0117-42B5-A361-9B47DEAE07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708840" y="2936656"/>
            <a:ext cx="3603653" cy="1094800"/>
          </a:xfrm>
        </p:spPr>
        <p:txBody>
          <a:bodyPr/>
          <a:lstStyle/>
          <a:p>
            <a:pPr algn="ctr"/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басының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бұзылуын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терапиялау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әдісі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xmlns="" id="{8BF7C917-38A6-4AC0-9121-3943CC95E9B9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7595278" y="4712205"/>
            <a:ext cx="3830777" cy="1410824"/>
          </a:xfrm>
        </p:spPr>
        <p:txBody>
          <a:bodyPr/>
          <a:lstStyle/>
          <a:p>
            <a:pPr algn="ctr"/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тұлғаның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бейсаналық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ойлары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мен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сезімдерін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зерттеу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әдісі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9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ru-RU" dirty="0"/>
              <a:t>Жеке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құрылымы</a:t>
            </a:r>
            <a:endParaRPr dirty="0"/>
          </a:p>
        </p:txBody>
      </p:sp>
      <p:grpSp>
        <p:nvGrpSpPr>
          <p:cNvPr id="446" name="Google Shape;446;p43"/>
          <p:cNvGrpSpPr/>
          <p:nvPr/>
        </p:nvGrpSpPr>
        <p:grpSpPr>
          <a:xfrm>
            <a:off x="1017460" y="1253309"/>
            <a:ext cx="10049571" cy="1393784"/>
            <a:chOff x="-280099" y="1920776"/>
            <a:chExt cx="7537178" cy="1045338"/>
          </a:xfrm>
        </p:grpSpPr>
        <p:cxnSp>
          <p:nvCxnSpPr>
            <p:cNvPr id="447" name="Google Shape;447;p43"/>
            <p:cNvCxnSpPr>
              <a:cxnSpLocks/>
              <a:endCxn id="448" idx="2"/>
            </p:cNvCxnSpPr>
            <p:nvPr/>
          </p:nvCxnSpPr>
          <p:spPr>
            <a:xfrm>
              <a:off x="4007179" y="2397589"/>
              <a:ext cx="2412710" cy="984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43"/>
            <p:cNvCxnSpPr>
              <a:stCxn id="452" idx="6"/>
              <a:endCxn id="453" idx="2"/>
            </p:cNvCxnSpPr>
            <p:nvPr/>
          </p:nvCxnSpPr>
          <p:spPr>
            <a:xfrm>
              <a:off x="693400" y="2465864"/>
              <a:ext cx="2454055" cy="1290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53" name="Google Shape;453;p43"/>
            <p:cNvSpPr/>
            <p:nvPr/>
          </p:nvSpPr>
          <p:spPr>
            <a:xfrm>
              <a:off x="3147455" y="1991414"/>
              <a:ext cx="974700" cy="974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454" name="Google Shape;454;p43"/>
            <p:cNvSpPr/>
            <p:nvPr/>
          </p:nvSpPr>
          <p:spPr>
            <a:xfrm>
              <a:off x="3281179" y="2115764"/>
              <a:ext cx="726000" cy="72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455" name="Google Shape;455;p43"/>
            <p:cNvGrpSpPr/>
            <p:nvPr/>
          </p:nvGrpSpPr>
          <p:grpSpPr>
            <a:xfrm>
              <a:off x="6283773" y="1920776"/>
              <a:ext cx="973306" cy="973306"/>
              <a:chOff x="4703027" y="2423616"/>
              <a:chExt cx="225600" cy="225600"/>
            </a:xfrm>
          </p:grpSpPr>
          <p:sp>
            <p:nvSpPr>
              <p:cNvPr id="456" name="Google Shape;456;p43"/>
              <p:cNvSpPr/>
              <p:nvPr/>
            </p:nvSpPr>
            <p:spPr>
              <a:xfrm>
                <a:off x="4703027" y="2423616"/>
                <a:ext cx="225600" cy="2256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rgbClr val="BAC8D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448" name="Google Shape;448;p43"/>
              <p:cNvSpPr/>
              <p:nvPr/>
            </p:nvSpPr>
            <p:spPr>
              <a:xfrm>
                <a:off x="4734577" y="2452416"/>
                <a:ext cx="168000" cy="168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459" name="Google Shape;459;p43"/>
            <p:cNvGrpSpPr/>
            <p:nvPr/>
          </p:nvGrpSpPr>
          <p:grpSpPr>
            <a:xfrm>
              <a:off x="-280099" y="1978930"/>
              <a:ext cx="973499" cy="973868"/>
              <a:chOff x="1104617" y="2282059"/>
              <a:chExt cx="792300" cy="792600"/>
            </a:xfrm>
          </p:grpSpPr>
          <p:sp>
            <p:nvSpPr>
              <p:cNvPr id="452" name="Google Shape;452;p43"/>
              <p:cNvSpPr/>
              <p:nvPr/>
            </p:nvSpPr>
            <p:spPr>
              <a:xfrm>
                <a:off x="1104617" y="2282059"/>
                <a:ext cx="792300" cy="7926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60" name="Google Shape;460;p43"/>
              <p:cNvSpPr/>
              <p:nvPr/>
            </p:nvSpPr>
            <p:spPr>
              <a:xfrm>
                <a:off x="1219416" y="2370945"/>
                <a:ext cx="590100" cy="590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  <p:sp>
        <p:nvSpPr>
          <p:cNvPr id="461" name="Google Shape;461;p43"/>
          <p:cNvSpPr txBox="1">
            <a:spLocks noGrp="1"/>
          </p:cNvSpPr>
          <p:nvPr>
            <p:ph type="subTitle" idx="4294967295"/>
          </p:nvPr>
        </p:nvSpPr>
        <p:spPr>
          <a:xfrm>
            <a:off x="459703" y="2601303"/>
            <a:ext cx="2458400" cy="49115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2133"/>
              </a:spcAft>
              <a:buNone/>
            </a:pPr>
            <a:r>
              <a:rPr lang="ru-RU" sz="21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Ид</a:t>
            </a:r>
            <a:endParaRPr sz="21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2" name="Google Shape;462;p43"/>
          <p:cNvSpPr txBox="1">
            <a:spLocks noGrp="1"/>
          </p:cNvSpPr>
          <p:nvPr>
            <p:ph type="subTitle" idx="4294967295"/>
          </p:nvPr>
        </p:nvSpPr>
        <p:spPr>
          <a:xfrm>
            <a:off x="-167147" y="3092453"/>
            <a:ext cx="4051325" cy="14438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2133"/>
              </a:spcAft>
              <a:buNone/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"Ид"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сөзі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латын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тіліндегі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"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ол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сөзінен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шыққан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Фрейд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бойынша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тұлғаның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тек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қарапайым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инстинктивті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туа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біткен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аспектілерін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білдіреді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Ид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тұтастай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санасыз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жұмыс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істейді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біздің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мінез-құлқымызды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энергиямен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толтыратын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инстинктивті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биологиялық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ниетпен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тамақ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ұйқы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дефекация, копуляция)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тығыз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байланысты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Фрейдке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сәйкес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ид -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қараңғы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биологиялық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хаотикалық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заңдарды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білмейтін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ережелерге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бағынбайтын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нәрсе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Ид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өмір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бойы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жеке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адам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үшін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өзінің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орталық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маңызын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сақтайды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sz="1467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5" name="Google Shape;465;p43"/>
          <p:cNvSpPr txBox="1">
            <a:spLocks noGrp="1"/>
          </p:cNvSpPr>
          <p:nvPr>
            <p:ph type="subTitle" idx="4294967295"/>
          </p:nvPr>
        </p:nvSpPr>
        <p:spPr>
          <a:xfrm>
            <a:off x="5119643" y="2685460"/>
            <a:ext cx="2458400" cy="45568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2133"/>
              </a:spcAft>
              <a:buNone/>
            </a:pPr>
            <a:r>
              <a:rPr lang="ru-RU" sz="21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Эго</a:t>
            </a:r>
            <a:endParaRPr sz="21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6" name="Google Shape;466;p43"/>
          <p:cNvSpPr txBox="1">
            <a:spLocks noGrp="1"/>
          </p:cNvSpPr>
          <p:nvPr>
            <p:ph type="subTitle" idx="4294967295"/>
          </p:nvPr>
        </p:nvSpPr>
        <p:spPr>
          <a:xfrm>
            <a:off x="3857497" y="2481294"/>
            <a:ext cx="4957304" cy="121529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dirty="0"/>
          </a:p>
          <a:p>
            <a:pPr marL="0" indent="0" algn="ctr">
              <a:spcBef>
                <a:spcPts val="2133"/>
              </a:spcBef>
              <a:spcAft>
                <a:spcPts val="2133"/>
              </a:spcAft>
              <a:buNone/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Эго (лат. "</a:t>
            </a:r>
            <a:r>
              <a:rPr lang="en-US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ego" - "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мен") -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психикалық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аппараттың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шешім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қабылдауға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жауапты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компоненті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Эго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сыртқы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әлем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қолданатын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шектеулерге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сәйкес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ниеттерін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білдіруге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қанағаттандыруға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ұмтылады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Эго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өзінің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құрылымы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мен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функциясын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ид-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алады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одан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эволюциялайды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әлеуметтік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шындық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талаптарына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жауап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беру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үшін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энергияның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бір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бөлігін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өз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қажеттіліктері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үшін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алады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Идтен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айырмашылығы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эго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шындықтың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принципіне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бағынады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мақсаты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қолайлы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тәсілмен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разрядтауға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қол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жеткізу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мүмкіндігі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табылған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немесе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сыртқы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ортада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тиісті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жағдайлар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табылған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сәтке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дейін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инстинктілерді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қанағаттандыруды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кейінге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қалдыру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арқылы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ағзаның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тұтастығын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сақтау</a:t>
            </a:r>
            <a:r>
              <a:rPr lang="ru-RU" sz="1467" dirty="0"/>
              <a:t>.</a:t>
            </a:r>
            <a:endParaRPr sz="1467" dirty="0"/>
          </a:p>
        </p:txBody>
      </p:sp>
      <p:sp>
        <p:nvSpPr>
          <p:cNvPr id="467" name="Google Shape;467;p43"/>
          <p:cNvSpPr txBox="1">
            <a:spLocks noGrp="1"/>
          </p:cNvSpPr>
          <p:nvPr>
            <p:ph type="subTitle" idx="4294967295"/>
          </p:nvPr>
        </p:nvSpPr>
        <p:spPr>
          <a:xfrm>
            <a:off x="9406895" y="2526983"/>
            <a:ext cx="2458400" cy="67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2133"/>
              </a:spcAft>
              <a:buNone/>
            </a:pPr>
            <a:r>
              <a:rPr lang="ru-RU" sz="2133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Суперэго</a:t>
            </a:r>
            <a:endParaRPr sz="213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8" name="Google Shape;468;p43"/>
          <p:cNvSpPr txBox="1">
            <a:spLocks noGrp="1"/>
          </p:cNvSpPr>
          <p:nvPr>
            <p:ph type="subTitle" idx="4294967295"/>
          </p:nvPr>
        </p:nvSpPr>
        <p:spPr>
          <a:xfrm>
            <a:off x="9147094" y="3047599"/>
            <a:ext cx="2978001" cy="154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Суперэго. (лат. "</a:t>
            </a:r>
            <a:r>
              <a:rPr lang="en-US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super" - "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жоғары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және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"</a:t>
            </a:r>
            <a:r>
              <a:rPr lang="en-US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ego" - "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мен").Адам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қоғамда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тиімді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жұмыс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істеуі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үшін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қоршаған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ортада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қабылданғандармен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құндылықтар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нормалар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мен этика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жүйесі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болуы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керек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Суперэго -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қоғамдық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нормалар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мен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мінез-құлық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стандарттарының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ішкі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нұсқасын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көрсететін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дамушы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тұлғаның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соңғы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67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компоненті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sz="1467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469" name="Google Shape;469;p43"/>
          <p:cNvSpPr txBox="1">
            <a:spLocks noGrp="1"/>
          </p:cNvSpPr>
          <p:nvPr>
            <p:ph type="title"/>
          </p:nvPr>
        </p:nvSpPr>
        <p:spPr>
          <a:xfrm>
            <a:off x="1128607" y="1623949"/>
            <a:ext cx="1094800" cy="601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accent1"/>
                </a:solidFill>
              </a:rPr>
              <a:t>1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470" name="Google Shape;470;p43"/>
          <p:cNvSpPr txBox="1">
            <a:spLocks noGrp="1"/>
          </p:cNvSpPr>
          <p:nvPr>
            <p:ph type="title"/>
          </p:nvPr>
        </p:nvSpPr>
        <p:spPr>
          <a:xfrm>
            <a:off x="5713209" y="1651568"/>
            <a:ext cx="1094800" cy="55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accent1"/>
                </a:solidFill>
              </a:rPr>
              <a:t>2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471" name="Google Shape;471;p43"/>
          <p:cNvSpPr txBox="1">
            <a:spLocks noGrp="1"/>
          </p:cNvSpPr>
          <p:nvPr>
            <p:ph type="title"/>
          </p:nvPr>
        </p:nvSpPr>
        <p:spPr>
          <a:xfrm>
            <a:off x="9886579" y="1550288"/>
            <a:ext cx="1094800" cy="55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dirty="0">
                <a:solidFill>
                  <a:schemeClr val="accent1"/>
                </a:solidFill>
              </a:rPr>
              <a:t>3</a:t>
            </a:r>
            <a:endParaRPr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4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f2.ppt-online.org/files2/slide/9/9UmlHI5pYuavNyxBrQ8k2DqRs64E0bdGOgMc7TAnjL/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64" y="124408"/>
            <a:ext cx="9753600" cy="73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2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2.ppt-online.org/files2/slide/9/9UmlHI5pYuavNyxBrQ8k2DqRs64E0bdGOgMc7TAnjL/slide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70" y="0"/>
            <a:ext cx="9753600" cy="73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965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2.ppt-online.org/files2/slide/9/9UmlHI5pYuavNyxBrQ8k2DqRs64E0bdGOgMc7TAnjL/slide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62" y="152400"/>
            <a:ext cx="9753600" cy="73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20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f2.ppt-online.org/files2/slide/9/9UmlHI5pYuavNyxBrQ8k2DqRs64E0bdGOgMc7TAnjL/slide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603" y="0"/>
            <a:ext cx="9753600" cy="73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47621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</TotalTime>
  <Words>413</Words>
  <Application>Microsoft Office PowerPoint</Application>
  <PresentationFormat>Широкоэкранный</PresentationFormat>
  <Paragraphs>47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Montserrat</vt:lpstr>
      <vt:lpstr>Wingdings 3</vt:lpstr>
      <vt:lpstr>Легкий дым</vt:lpstr>
      <vt:lpstr>Психологиялық кеңес берудегі психоаналитикалық дәстүр.  З.Фрейд бойынша тұлғаның құрылымы. </vt:lpstr>
      <vt:lpstr>Психоанализдің негізгі міндеті </vt:lpstr>
      <vt:lpstr>Зигмунд Фрейд: тұлғаның психодинамикалық теориясы </vt:lpstr>
      <vt:lpstr>Психоанализ</vt:lpstr>
      <vt:lpstr>Жеке тұлғаның құрылымы</vt:lpstr>
      <vt:lpstr>Презентация PowerPoint</vt:lpstr>
      <vt:lpstr>Презентация PowerPoint</vt:lpstr>
      <vt:lpstr>Презентация PowerPoint</vt:lpstr>
      <vt:lpstr>Презентация PowerPoint</vt:lpstr>
      <vt:lpstr>Психодинамикалық теория негізінде жұмыс жасайтын психолог интервью процесінде төмендегі тәсілдерді пайдаланады: </vt:lpstr>
      <vt:lpstr>Психоаналитикалық дәстүр   Психологиялық кеңесті дұрыс ұйымдастыру клиентке, өзіне және өз өмірлік ситуациясына жаңа көқараспен қарауға, өз әрекетінің шынайы мотивін ұғынуға, тұлғаішілік және тұлғааралық шиеленісті тұтастай көруге, ең бастысы- жаңа жеке тәжірибе алуға, шиеленісті шешу тәсілін меңгеруге және проблемалық ситуацияны жеңуге мүмкіндік береді. </vt:lpstr>
      <vt:lpstr>Психологиялық кеңес беру барысында сенімді атмосфера құру үшін төмендегідей жағдайларды сақтау қажет: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Психологиялық кеңес берудегі психоаналитикалық дәстүр. З.Фрейд бойынша тұлғаның құрылымы. </dc:title>
  <dc:creator>Учетная запись Майкрософт</dc:creator>
  <cp:lastModifiedBy>Учетная запись Майкрософт</cp:lastModifiedBy>
  <cp:revision>10</cp:revision>
  <dcterms:created xsi:type="dcterms:W3CDTF">2022-02-20T10:59:06Z</dcterms:created>
  <dcterms:modified xsi:type="dcterms:W3CDTF">2022-02-21T02:58:50Z</dcterms:modified>
</cp:coreProperties>
</file>